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2" autoAdjust="0"/>
    <p:restoredTop sz="94639"/>
  </p:normalViewPr>
  <p:slideViewPr>
    <p:cSldViewPr snapToGrid="0">
      <p:cViewPr>
        <p:scale>
          <a:sx n="21" d="100"/>
          <a:sy n="21" d="100"/>
        </p:scale>
        <p:origin x="1329" y="147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1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-355600" y="2073249"/>
            <a:ext cx="37337999" cy="25541773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-355599" y="-366365"/>
            <a:ext cx="37337998" cy="333239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Restoring B+W Photos: Image Colorization with Hybrid 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Jiahua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Chen, Kathy Li,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Sreshtaa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Rajesh, Kiara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Vong</a:t>
            </a:r>
            <a:endParaRPr lang="en-US" sz="5455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60944"/>
            <a:ext cx="35653640" cy="23624973"/>
            <a:chOff x="564676" y="3807038"/>
            <a:chExt cx="39219004" cy="2598747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07038"/>
              <a:ext cx="39094701" cy="7051383"/>
              <a:chOff x="607955" y="3807038"/>
              <a:chExt cx="39094701" cy="705138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8AFEF31-7A5C-4BDF-83AF-917579776E11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528371" y="3780336"/>
                <a:chExt cx="16235628" cy="704498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61AF572-863E-44DC-B6E9-4C1DFBAE0E8F}"/>
                    </a:ext>
                  </a:extLst>
                </p:cNvPr>
                <p:cNvGrpSpPr/>
                <p:nvPr/>
              </p:nvGrpSpPr>
              <p:grpSpPr>
                <a:xfrm>
                  <a:off x="528371" y="3780336"/>
                  <a:ext cx="16235628" cy="7044980"/>
                  <a:chOff x="528371" y="3780336"/>
                  <a:chExt cx="16235628" cy="7044980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541095-5A62-4AC5-8702-329303BF571D}"/>
                      </a:ext>
                    </a:extLst>
                  </p:cNvPr>
                  <p:cNvSpPr/>
                  <p:nvPr/>
                </p:nvSpPr>
                <p:spPr>
                  <a:xfrm>
                    <a:off x="528372" y="3785008"/>
                    <a:ext cx="16235627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" name="Title 1">
                    <a:extLst>
                      <a:ext uri="{FF2B5EF4-FFF2-40B4-BE49-F238E27FC236}">
                        <a16:creationId xmlns:a16="http://schemas.microsoft.com/office/drawing/2014/main" id="{62B7F180-BE66-4621-A55E-204ED185821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1" y="3780336"/>
                    <a:ext cx="16235627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Motivation</a:t>
                    </a:r>
                  </a:p>
                </p:txBody>
              </p:sp>
            </p:grp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34105EF-BF6E-47B5-B1C9-6AFA75F45859}"/>
                    </a:ext>
                  </a:extLst>
                </p:cNvPr>
                <p:cNvSpPr txBox="1"/>
                <p:nvPr/>
              </p:nvSpPr>
              <p:spPr>
                <a:xfrm>
                  <a:off x="928303" y="5043635"/>
                  <a:ext cx="9685044" cy="5027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3200" b="1" dirty="0">
                      <a:latin typeface="Myriad Pro" panose="020B0503030403020204" pitchFamily="34" charset="0"/>
                    </a:rPr>
                    <a:t>Image </a:t>
                  </a:r>
                  <a:r>
                    <a:rPr lang="en-US" sz="3200" b="1" dirty="0" err="1">
                      <a:latin typeface="Myriad Pro" panose="020B0503030403020204" pitchFamily="34" charset="0"/>
                    </a:rPr>
                    <a:t>recolorization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 benefits: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Restoring old art and/or historic artifacts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Highlighting different features in images (think medical imaging)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Applications in photo editing, data augmentation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Finally… 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it’s cool!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Define the problem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5F0B629-69DA-4FD3-8203-E50D83CA5673}"/>
                    </a:ext>
                  </a:extLst>
                </p:cNvPr>
                <p:cNvGrpSpPr/>
                <p:nvPr/>
              </p:nvGrpSpPr>
              <p:grpSpPr>
                <a:xfrm>
                  <a:off x="20032226" y="4888649"/>
                  <a:ext cx="6376776" cy="5375926"/>
                  <a:chOff x="20264620" y="4949982"/>
                  <a:chExt cx="6376776" cy="5375926"/>
                </a:xfrm>
              </p:grpSpPr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20563446" y="4949982"/>
                    <a:ext cx="5779125" cy="2810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latin typeface="Myriad Pro" panose="020B0503030403020204" pitchFamily="34" charset="0"/>
                      </a:rPr>
                      <a:t>Canonical 6D Pose</a:t>
                    </a:r>
                    <a:endParaRPr lang="en-US" sz="3200" dirty="0">
                      <a:latin typeface="Myriad Pro" panose="020B0503030403020204" pitchFamily="34" charset="0"/>
                    </a:endParaRP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Emerges from intra-class similarity.</a:t>
                    </a:r>
                  </a:p>
                  <a:p>
                    <a:pPr marL="467596" indent="-467596">
                      <a:buFont typeface="+mj-lt"/>
                      <a:buAutoNum type="arabicPeriod"/>
                    </a:pPr>
                    <a:r>
                      <a:rPr lang="en-US" sz="3200" dirty="0">
                        <a:latin typeface="Myriad Pro" panose="020B0503030403020204" pitchFamily="34" charset="0"/>
                      </a:rPr>
                      <a:t>Can be consistently defined for each category.</a:t>
                    </a:r>
                    <a:endParaRPr lang="en-US" sz="3200" b="1" dirty="0">
                      <a:latin typeface="Myriad Pro" panose="020B0503030403020204" pitchFamily="34" charset="0"/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2BA31975-64A9-487F-88B1-EA6879D40BD3}"/>
                      </a:ext>
                    </a:extLst>
                  </p:cNvPr>
                  <p:cNvGrpSpPr/>
                  <p:nvPr/>
                </p:nvGrpSpPr>
                <p:grpSpPr>
                  <a:xfrm>
                    <a:off x="20264620" y="7838043"/>
                    <a:ext cx="6376776" cy="2487865"/>
                    <a:chOff x="20120201" y="8066302"/>
                    <a:chExt cx="6376776" cy="2487865"/>
                  </a:xfrm>
                </p:grpSpPr>
                <p:pic>
                  <p:nvPicPr>
                    <p:cNvPr id="214" name="Picture 213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19324"/>
                    <a:stretch/>
                  </p:blipFill>
                  <p:spPr>
                    <a:xfrm>
                      <a:off x="23195817" y="8066302"/>
                      <a:ext cx="3301160" cy="24878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5" name="Picture 214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r="20882"/>
                    <a:stretch/>
                  </p:blipFill>
                  <p:spPr>
                    <a:xfrm>
                      <a:off x="20120201" y="8081447"/>
                      <a:ext cx="3036745" cy="244547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07B5491-F345-4AA6-BE38-44FBAEE99A69}"/>
                    </a:ext>
                  </a:extLst>
                </p:cNvPr>
                <p:cNvGrpSpPr/>
                <p:nvPr/>
              </p:nvGrpSpPr>
              <p:grpSpPr>
                <a:xfrm>
                  <a:off x="13729359" y="4890944"/>
                  <a:ext cx="6369258" cy="5529543"/>
                  <a:chOff x="13729359" y="4890944"/>
                  <a:chExt cx="6369258" cy="5529543"/>
                </a:xfrm>
              </p:grpSpPr>
              <p:pic>
                <p:nvPicPr>
                  <p:cNvPr id="213" name="Picture 212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2693" r="4381"/>
                  <a:stretch/>
                </p:blipFill>
                <p:spPr>
                  <a:xfrm>
                    <a:off x="14005766" y="7283025"/>
                    <a:ext cx="5816446" cy="3137462"/>
                  </a:xfrm>
                  <a:prstGeom prst="rect">
                    <a:avLst/>
                  </a:prstGeom>
                </p:spPr>
              </p:pic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759AC739-EC08-4F69-9A19-E06337F0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9359" y="4890944"/>
                    <a:ext cx="6369258" cy="22683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latin typeface="Myriad Pro" panose="020B0503030403020204" pitchFamily="34" charset="0"/>
                      </a:rPr>
                      <a:t>Exemplar Fitting [2]</a:t>
                    </a:r>
                    <a:br>
                      <a:rPr lang="en-US" sz="3200" b="1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Model retrieval + alignment.</a:t>
                    </a:r>
                    <a:br>
                      <a:rPr lang="en-US" sz="3200" dirty="0">
                        <a:latin typeface="Myriad Pro" panose="020B0503030403020204" pitchFamily="34" charset="0"/>
                      </a:rPr>
                    </a:br>
                    <a:r>
                      <a:rPr lang="en-US" sz="3200" dirty="0">
                        <a:latin typeface="Myriad Pro" panose="020B0503030403020204" pitchFamily="34" charset="0"/>
                      </a:rPr>
                      <a:t>Not necessary for defining category-level pose.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5" y="3807038"/>
                <a:ext cx="12793431" cy="7051383"/>
                <a:chOff x="26909227" y="3773932"/>
                <a:chExt cx="12793431" cy="705138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7" y="3773932"/>
                  <a:ext cx="12793431" cy="7051383"/>
                  <a:chOff x="27634435" y="3773932"/>
                  <a:chExt cx="12068222" cy="7051383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5" y="3773932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Goal</a:t>
                    </a:r>
                  </a:p>
                </p:txBody>
              </p:sp>
            </p:grpSp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252" r="71744" b="39092"/>
                <a:stretch/>
              </p:blipFill>
              <p:spPr>
                <a:xfrm>
                  <a:off x="28042542" y="6969648"/>
                  <a:ext cx="3511223" cy="3643513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71" t="38252" r="1" b="39092"/>
                <a:stretch/>
              </p:blipFill>
              <p:spPr>
                <a:xfrm>
                  <a:off x="34580235" y="6813650"/>
                  <a:ext cx="4409619" cy="3799512"/>
                </a:xfrm>
                <a:prstGeom prst="rect">
                  <a:avLst/>
                </a:prstGeom>
              </p:spPr>
            </p:pic>
            <p:sp>
              <p:nvSpPr>
                <p:cNvPr id="219" name="Right Arrow 218"/>
                <p:cNvSpPr/>
                <p:nvPr/>
              </p:nvSpPr>
              <p:spPr>
                <a:xfrm>
                  <a:off x="32038626" y="8475228"/>
                  <a:ext cx="1890816" cy="726817"/>
                </a:xfrm>
                <a:prstGeom prst="rightArrow">
                  <a:avLst/>
                </a:prstGeom>
                <a:gradFill>
                  <a:gsLst>
                    <a:gs pos="0">
                      <a:srgbClr val="C00000"/>
                    </a:gs>
                    <a:gs pos="79000">
                      <a:srgbClr val="C00000"/>
                    </a:gs>
                    <a:gs pos="100000">
                      <a:srgbClr val="C00000"/>
                    </a:gs>
                  </a:gsLst>
                </a:gradFill>
                <a:ln>
                  <a:solidFill>
                    <a:srgbClr val="C00000"/>
                  </a:solidFill>
                </a:ln>
                <a:effectLst>
                  <a:outerShdw blurRad="40000" dist="23000" dir="5400000" rotWithShape="0">
                    <a:srgbClr val="C00000">
                      <a:alpha val="35000"/>
                    </a:srgb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87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1726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X. Blah blah blah.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Do Y.  Blah blah blah.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33E8542-A397-4657-AE37-12A9B76367F3}"/>
                </a:ext>
              </a:extLst>
            </p:cNvPr>
            <p:cNvGrpSpPr/>
            <p:nvPr/>
          </p:nvGrpSpPr>
          <p:grpSpPr>
            <a:xfrm>
              <a:off x="17985469" y="11152098"/>
              <a:ext cx="21798211" cy="7125591"/>
              <a:chOff x="-6789489" y="11803309"/>
              <a:chExt cx="46665600" cy="7540433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36EEC6-8265-4E60-B4DA-26A5B39C4333}"/>
                  </a:ext>
                </a:extLst>
              </p:cNvPr>
              <p:cNvSpPr/>
              <p:nvPr/>
            </p:nvSpPr>
            <p:spPr>
              <a:xfrm>
                <a:off x="-6789489" y="11803309"/>
                <a:ext cx="46665593" cy="7540433"/>
              </a:xfrm>
              <a:prstGeom prst="rect">
                <a:avLst/>
              </a:prstGeom>
              <a:solidFill>
                <a:srgbClr val="F9F6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25" dirty="0">
                  <a:solidFill>
                    <a:schemeClr val="bg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3" name="Title 1">
                <a:extLst>
                  <a:ext uri="{FF2B5EF4-FFF2-40B4-BE49-F238E27FC236}">
                    <a16:creationId xmlns:a16="http://schemas.microsoft.com/office/drawing/2014/main" id="{11C58E2D-5B89-48C4-A7C1-6CAE60DE3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789487" y="11806697"/>
                <a:ext cx="46665598" cy="1239601"/>
              </a:xfrm>
              <a:prstGeom prst="rect">
                <a:avLst/>
              </a:prstGeom>
              <a:solidFill>
                <a:srgbClr val="E7312D"/>
              </a:solidFill>
            </p:spPr>
            <p:txBody>
              <a:bodyPr anchor="ctr" anchorCtr="0"/>
              <a:lstStyle>
                <a:lvl1pPr algn="l" defTabSz="1604681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7722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CA" sz="4364" b="1" dirty="0">
                    <a:solidFill>
                      <a:schemeClr val="bg1"/>
                    </a:solidFill>
                    <a:latin typeface="Myriad Pro" panose="020B0503030403020204" pitchFamily="34" charset="0"/>
                  </a:rPr>
                  <a:t>How it works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1155297"/>
              <a:ext cx="39219004" cy="16317808"/>
              <a:chOff x="564676" y="11063857"/>
              <a:chExt cx="39219004" cy="1631780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1063857"/>
                <a:ext cx="17208506" cy="16317808"/>
                <a:chOff x="446419" y="5490672"/>
                <a:chExt cx="29303905" cy="13549699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4" y="5700088"/>
                  <a:ext cx="29273028" cy="13340283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19" y="5490672"/>
                  <a:ext cx="29303905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Good and Bad</a:t>
                  </a:r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6545E09-923C-491C-A467-D131844B4D59}"/>
                  </a:ext>
                </a:extLst>
              </p:cNvPr>
              <p:cNvGrpSpPr/>
              <p:nvPr/>
            </p:nvGrpSpPr>
            <p:grpSpPr>
              <a:xfrm>
                <a:off x="17985469" y="17486363"/>
                <a:ext cx="21798211" cy="9826245"/>
                <a:chOff x="382220" y="10736543"/>
                <a:chExt cx="39320438" cy="8105100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0A2471D0-7C20-44C8-9D39-1BE29C4D5AA8}"/>
                    </a:ext>
                  </a:extLst>
                </p:cNvPr>
                <p:cNvSpPr/>
                <p:nvPr/>
              </p:nvSpPr>
              <p:spPr>
                <a:xfrm>
                  <a:off x="382220" y="11148799"/>
                  <a:ext cx="39320438" cy="7692844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2" name="Title 1">
                  <a:extLst>
                    <a:ext uri="{FF2B5EF4-FFF2-40B4-BE49-F238E27FC236}">
                      <a16:creationId xmlns:a16="http://schemas.microsoft.com/office/drawing/2014/main" id="{625DC599-BE49-4C03-8C0E-BD80550F23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222" y="10736543"/>
                  <a:ext cx="3932043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Model Architecture: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U-Net with VGG16 &amp; ResNet50v2 Backbone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277245"/>
              <a:chOff x="569637" y="27517263"/>
              <a:chExt cx="39214043" cy="2277245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277245"/>
                <a:chOff x="488615" y="27436196"/>
                <a:chExt cx="39214043" cy="2277245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98264"/>
                  <a:chOff x="488615" y="27502128"/>
                  <a:chExt cx="21371375" cy="2198264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000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0"/>
                    <a:ext cx="21164651" cy="1332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Xiang, Yu et al. “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PoseCNN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 Convolutional Neural Network for 6D Object Pose Estimation in Cluttered Scenes.” </a:t>
                    </a:r>
                    <a:r>
                      <a:rPr lang="en-CA" sz="1818" i="1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 abs/1711.00199 (2018): n.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pag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S. Gupta, P. Arbela ́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ez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R.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Girshick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and J. Malik. Aligning 3d models to RGB-D images of cluttered scenes. In Proc. Of CVPR 2015.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A. X. Chang, T.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Funkhouser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Guibas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P. Hanrahan, Q. Huang, Z. Li, S.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Savarese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M. Savva, S. Song, H. Su, et al. </a:t>
                    </a:r>
                    <a:r>
                      <a:rPr lang="en-CA" sz="1818" dirty="0" err="1">
                        <a:latin typeface="Myriad Pro" panose="020B0503030403020204" pitchFamily="34" charset="0"/>
                      </a:rPr>
                      <a:t>Shapenet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: An information-rich 3d model repository. </a:t>
                    </a:r>
                    <a:r>
                      <a:rPr lang="en-CA" sz="1818" i="1" dirty="0">
                        <a:latin typeface="Myriad Pro" panose="020B0503030403020204" pitchFamily="34" charset="0"/>
                      </a:rPr>
                      <a:t>arXiv:1512.03012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, 2015. 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000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643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thank…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14" y="308117"/>
            <a:ext cx="2041760" cy="2373283"/>
          </a:xfrm>
          <a:prstGeom prst="rect">
            <a:avLst/>
          </a:prstGeom>
        </p:spPr>
      </p:pic>
      <p:pic>
        <p:nvPicPr>
          <p:cNvPr id="37" name="Picture 3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94AC8EF9-9F52-44CF-4421-627854FFB4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7"/>
          <a:stretch/>
        </p:blipFill>
        <p:spPr>
          <a:xfrm>
            <a:off x="498962" y="12567676"/>
            <a:ext cx="9756681" cy="12019106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95D5B9D-0A94-826D-A6DD-EE079937EE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401"/>
          <a:stretch/>
        </p:blipFill>
        <p:spPr>
          <a:xfrm>
            <a:off x="10242175" y="12564454"/>
            <a:ext cx="5777129" cy="1201910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2938AD4-3ED7-9DF5-F01B-A3CC4EE649E0}"/>
              </a:ext>
            </a:extLst>
          </p:cNvPr>
          <p:cNvSpPr txBox="1"/>
          <p:nvPr/>
        </p:nvSpPr>
        <p:spPr>
          <a:xfrm>
            <a:off x="501547" y="11399150"/>
            <a:ext cx="932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Good: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Landscapes, Homes, Sky, Greenery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6DD0ED-DCBE-1457-D5CD-02689DC8BE71}"/>
              </a:ext>
            </a:extLst>
          </p:cNvPr>
          <p:cNvSpPr txBox="1"/>
          <p:nvPr/>
        </p:nvSpPr>
        <p:spPr>
          <a:xfrm>
            <a:off x="9466177" y="11399150"/>
            <a:ext cx="655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		Bad: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Patterns, Objects, Warm/Cool Colors, Artifacts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CA285C-9E70-B475-1A15-3739097CB61E}"/>
              </a:ext>
            </a:extLst>
          </p:cNvPr>
          <p:cNvCxnSpPr>
            <a:cxnSpLocks/>
          </p:cNvCxnSpPr>
          <p:nvPr/>
        </p:nvCxnSpPr>
        <p:spPr>
          <a:xfrm flipV="1">
            <a:off x="10242175" y="12697905"/>
            <a:ext cx="0" cy="118856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7B3A7EE-8B96-3CB5-05DA-2395B330F703}"/>
              </a:ext>
            </a:extLst>
          </p:cNvPr>
          <p:cNvSpPr txBox="1"/>
          <p:nvPr/>
        </p:nvSpPr>
        <p:spPr>
          <a:xfrm>
            <a:off x="16476142" y="23811297"/>
            <a:ext cx="19313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Pretrained VGG16 </a:t>
            </a:r>
            <a:r>
              <a:rPr lang="en-US" sz="2800" b="1" i="1" dirty="0">
                <a:latin typeface="Myriad Pro" panose="020B0503030403020204" pitchFamily="34" charset="0"/>
              </a:rPr>
              <a:t>and</a:t>
            </a:r>
            <a:r>
              <a:rPr lang="en-US" sz="2800" dirty="0">
                <a:latin typeface="Myriad Pro" panose="020B0503030403020204" pitchFamily="34" charset="0"/>
              </a:rPr>
              <a:t> ResNet50v2 encoders for rich (high-dimensional) feature tensor. </a:t>
            </a:r>
          </a:p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Trained U-Net decoder: deconvolution + concatenation from appropriately-sized VGG16 convolution tensors. </a:t>
            </a:r>
          </a:p>
        </p:txBody>
      </p:sp>
      <p:pic>
        <p:nvPicPr>
          <p:cNvPr id="49" name="Picture 48" descr="Graphical user interface&#10;&#10;Description automatically generated">
            <a:extLst>
              <a:ext uri="{FF2B5EF4-FFF2-40B4-BE49-F238E27FC236}">
                <a16:creationId xmlns:a16="http://schemas.microsoft.com/office/drawing/2014/main" id="{FF86A945-FF60-6E0A-22C7-EAA4063BBC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265" y="17293178"/>
            <a:ext cx="19584828" cy="629701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A143933-ED5C-2ACB-7895-0C652C6B06D6}"/>
              </a:ext>
            </a:extLst>
          </p:cNvPr>
          <p:cNvSpPr txBox="1"/>
          <p:nvPr/>
        </p:nvSpPr>
        <p:spPr>
          <a:xfrm>
            <a:off x="16808226" y="14114938"/>
            <a:ext cx="1826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Original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F83FBA-FC56-B47C-482C-A93F1BDDB1B2}"/>
              </a:ext>
            </a:extLst>
          </p:cNvPr>
          <p:cNvCxnSpPr>
            <a:cxnSpLocks/>
          </p:cNvCxnSpPr>
          <p:nvPr/>
        </p:nvCxnSpPr>
        <p:spPr>
          <a:xfrm flipV="1">
            <a:off x="18716076" y="12596776"/>
            <a:ext cx="355436" cy="42164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FE5DA1-B103-F7F9-8BEF-58EFA4D3B806}"/>
              </a:ext>
            </a:extLst>
          </p:cNvPr>
          <p:cNvCxnSpPr>
            <a:cxnSpLocks/>
          </p:cNvCxnSpPr>
          <p:nvPr/>
        </p:nvCxnSpPr>
        <p:spPr>
          <a:xfrm>
            <a:off x="18716076" y="13000015"/>
            <a:ext cx="350341" cy="26888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703DD0A-1992-CAF6-6589-E31467FCC1A7}"/>
              </a:ext>
            </a:extLst>
          </p:cNvPr>
          <p:cNvCxnSpPr>
            <a:cxnSpLocks/>
          </p:cNvCxnSpPr>
          <p:nvPr/>
        </p:nvCxnSpPr>
        <p:spPr>
          <a:xfrm>
            <a:off x="18724837" y="13018416"/>
            <a:ext cx="336079" cy="133394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7FB08B1-794B-C538-78D5-A9B4438A33D6}"/>
              </a:ext>
            </a:extLst>
          </p:cNvPr>
          <p:cNvSpPr txBox="1"/>
          <p:nvPr/>
        </p:nvSpPr>
        <p:spPr>
          <a:xfrm>
            <a:off x="20599644" y="11587800"/>
            <a:ext cx="182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L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Grayscale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997309-7C9A-8FBD-70DE-21594C57DAB1}"/>
              </a:ext>
            </a:extLst>
          </p:cNvPr>
          <p:cNvSpPr txBox="1"/>
          <p:nvPr/>
        </p:nvSpPr>
        <p:spPr>
          <a:xfrm>
            <a:off x="20599644" y="13067959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13BC84-5F46-05FD-0779-F26E0E07D607}"/>
              </a:ext>
            </a:extLst>
          </p:cNvPr>
          <p:cNvSpPr txBox="1"/>
          <p:nvPr/>
        </p:nvSpPr>
        <p:spPr>
          <a:xfrm>
            <a:off x="20599644" y="14527233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D0C4EA-AC51-329A-306B-9B15CD84C0C4}"/>
              </a:ext>
            </a:extLst>
          </p:cNvPr>
          <p:cNvSpPr/>
          <p:nvPr/>
        </p:nvSpPr>
        <p:spPr>
          <a:xfrm>
            <a:off x="23279421" y="12362440"/>
            <a:ext cx="4807670" cy="12987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Our Model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E9967E-9582-18EA-57B7-C29F9C724C7D}"/>
              </a:ext>
            </a:extLst>
          </p:cNvPr>
          <p:cNvCxnSpPr>
            <a:cxnSpLocks/>
          </p:cNvCxnSpPr>
          <p:nvPr/>
        </p:nvCxnSpPr>
        <p:spPr>
          <a:xfrm>
            <a:off x="22222972" y="12615633"/>
            <a:ext cx="897290" cy="38063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8586B7-DC50-D544-CF29-BC89E3C280AF}"/>
              </a:ext>
            </a:extLst>
          </p:cNvPr>
          <p:cNvCxnSpPr/>
          <p:nvPr/>
        </p:nvCxnSpPr>
        <p:spPr>
          <a:xfrm>
            <a:off x="28187304" y="12986478"/>
            <a:ext cx="71684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3F1932-5A31-2B21-9A12-84354642038F}"/>
              </a:ext>
            </a:extLst>
          </p:cNvPr>
          <p:cNvSpPr txBox="1"/>
          <p:nvPr/>
        </p:nvSpPr>
        <p:spPr>
          <a:xfrm>
            <a:off x="30509529" y="12430755"/>
            <a:ext cx="2549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C1A997-0FBC-AD88-1C33-9987BA1A6F3B}"/>
              </a:ext>
            </a:extLst>
          </p:cNvPr>
          <p:cNvSpPr txBox="1"/>
          <p:nvPr/>
        </p:nvSpPr>
        <p:spPr>
          <a:xfrm>
            <a:off x="30509530" y="13890029"/>
            <a:ext cx="2323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pic>
        <p:nvPicPr>
          <p:cNvPr id="70" name="Picture 6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8FC565F-B904-1B29-044A-0B11BE02861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7788" r="58247" b="17713"/>
          <a:stretch/>
        </p:blipFill>
        <p:spPr>
          <a:xfrm>
            <a:off x="16664874" y="12018754"/>
            <a:ext cx="2130332" cy="2086984"/>
          </a:xfrm>
          <a:prstGeom prst="rect">
            <a:avLst/>
          </a:prstGeom>
        </p:spPr>
      </p:pic>
      <p:pic>
        <p:nvPicPr>
          <p:cNvPr id="72" name="Picture 7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1F37BE9-C4CA-E2CF-6BD0-C91E9216A6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8534" r="74137" b="17714"/>
          <a:stretch/>
        </p:blipFill>
        <p:spPr>
          <a:xfrm>
            <a:off x="19152415" y="11294100"/>
            <a:ext cx="1366326" cy="1321533"/>
          </a:xfrm>
          <a:prstGeom prst="rect">
            <a:avLst/>
          </a:prstGeom>
        </p:spPr>
      </p:pic>
      <p:pic>
        <p:nvPicPr>
          <p:cNvPr id="75" name="Picture 7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B7214FF-7AA9-6FD7-A895-051616A59E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17788" r="26292" b="16881"/>
          <a:stretch/>
        </p:blipFill>
        <p:spPr>
          <a:xfrm>
            <a:off x="19144499" y="12778493"/>
            <a:ext cx="1333118" cy="1354266"/>
          </a:xfrm>
          <a:prstGeom prst="rect">
            <a:avLst/>
          </a:prstGeom>
        </p:spPr>
      </p:pic>
      <p:pic>
        <p:nvPicPr>
          <p:cNvPr id="77" name="Picture 7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E62CCAE-D4D4-A9F9-F0F7-E211F41144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2" t="17671" r="10215" b="16859"/>
          <a:stretch/>
        </p:blipFill>
        <p:spPr>
          <a:xfrm>
            <a:off x="19160120" y="14352362"/>
            <a:ext cx="1333117" cy="1357138"/>
          </a:xfrm>
          <a:prstGeom prst="rect">
            <a:avLst/>
          </a:prstGeom>
        </p:spPr>
      </p:pic>
      <p:pic>
        <p:nvPicPr>
          <p:cNvPr id="82" name="Picture 8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70CAE78-4E50-4460-9426-39F8DDC219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7" t="18486" r="26371" b="16386"/>
          <a:stretch/>
        </p:blipFill>
        <p:spPr>
          <a:xfrm>
            <a:off x="29045365" y="12223817"/>
            <a:ext cx="1345751" cy="1381124"/>
          </a:xfrm>
          <a:prstGeom prst="rect">
            <a:avLst/>
          </a:prstGeom>
        </p:spPr>
      </p:pic>
      <p:pic>
        <p:nvPicPr>
          <p:cNvPr id="84" name="Picture 8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5203705-6BA0-B931-1C46-D8FA1E75C55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2" t="18024" r="10165" b="16386"/>
          <a:stretch/>
        </p:blipFill>
        <p:spPr>
          <a:xfrm>
            <a:off x="29062034" y="13695986"/>
            <a:ext cx="1376561" cy="139091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AE3856B-E769-65E6-C8F1-2190497C83DC}"/>
              </a:ext>
            </a:extLst>
          </p:cNvPr>
          <p:cNvCxnSpPr>
            <a:cxnSpLocks/>
          </p:cNvCxnSpPr>
          <p:nvPr/>
        </p:nvCxnSpPr>
        <p:spPr>
          <a:xfrm flipH="1">
            <a:off x="22671617" y="14168366"/>
            <a:ext cx="610117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/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Evaluate/Train against ground truth</a:t>
                </a:r>
              </a:p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w/ </a:t>
                </a:r>
                <a:r>
                  <a:rPr lang="en-US" sz="2800" i="1" dirty="0">
                    <a:latin typeface="Myriad Pro" panose="020B0503030403020204" pitchFamily="34" charset="0"/>
                  </a:rPr>
                  <a:t>L2 Loss (Mean-Squared Error)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738" y="14278380"/>
                <a:ext cx="5819290" cy="1624804"/>
              </a:xfrm>
              <a:prstGeom prst="rect">
                <a:avLst/>
              </a:prstGeom>
              <a:blipFill>
                <a:blip r:embed="rId14"/>
                <a:stretch>
                  <a:fillRect l="-1307" t="-5426" r="-1525" b="-79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CD6CDE-C158-ED84-885E-0809C3C23D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8024" r="42265" b="17713"/>
          <a:stretch/>
        </p:blipFill>
        <p:spPr>
          <a:xfrm>
            <a:off x="33718582" y="11510330"/>
            <a:ext cx="2113668" cy="210903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F37C2EE4-8ED9-2793-5910-190968A20D92}"/>
              </a:ext>
            </a:extLst>
          </p:cNvPr>
          <p:cNvSpPr txBox="1"/>
          <p:nvPr/>
        </p:nvSpPr>
        <p:spPr>
          <a:xfrm>
            <a:off x="33765752" y="13785453"/>
            <a:ext cx="20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Colorized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70F104C-70AA-E528-A368-9B6D5033C6C5}"/>
              </a:ext>
            </a:extLst>
          </p:cNvPr>
          <p:cNvCxnSpPr>
            <a:cxnSpLocks/>
          </p:cNvCxnSpPr>
          <p:nvPr/>
        </p:nvCxnSpPr>
        <p:spPr>
          <a:xfrm flipV="1">
            <a:off x="32833058" y="12747048"/>
            <a:ext cx="726365" cy="1883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83D4559-E722-B3CC-C14B-46F829759E45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32833058" y="13482979"/>
            <a:ext cx="726365" cy="88410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830FF0B-CF3F-9D5C-5891-5571480D3645}"/>
              </a:ext>
            </a:extLst>
          </p:cNvPr>
          <p:cNvCxnSpPr>
            <a:cxnSpLocks/>
          </p:cNvCxnSpPr>
          <p:nvPr/>
        </p:nvCxnSpPr>
        <p:spPr>
          <a:xfrm>
            <a:off x="22425956" y="11937759"/>
            <a:ext cx="1113346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F7855BE9-C514-9027-77C7-37DE7DBAEC99}"/>
              </a:ext>
            </a:extLst>
          </p:cNvPr>
          <p:cNvSpPr txBox="1"/>
          <p:nvPr/>
        </p:nvSpPr>
        <p:spPr>
          <a:xfrm>
            <a:off x="28550030" y="15193714"/>
            <a:ext cx="5331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(</a:t>
            </a:r>
            <a:r>
              <a:rPr lang="en-US" sz="1600" b="1" dirty="0">
                <a:latin typeface="Myriad Pro" panose="020B0503030403020204" pitchFamily="34" charset="0"/>
              </a:rPr>
              <a:t>Unintended Side-Effect: </a:t>
            </a:r>
            <a:r>
              <a:rPr lang="en-US" sz="1600" dirty="0">
                <a:latin typeface="Myriad Pro" panose="020B0503030403020204" pitchFamily="34" charset="0"/>
              </a:rPr>
              <a:t>our model produces outputs with more color detail than compressed original image!)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BB939E-CC36-0ABE-B8EB-618200F58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9"/>
          <a:stretch/>
        </p:blipFill>
        <p:spPr bwMode="auto">
          <a:xfrm>
            <a:off x="8773903" y="4751061"/>
            <a:ext cx="2376002" cy="21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ACCEA3-1B3B-4932-4D96-C45FFA7FC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8"/>
          <a:stretch/>
        </p:blipFill>
        <p:spPr bwMode="auto">
          <a:xfrm>
            <a:off x="8773903" y="7383402"/>
            <a:ext cx="2376003" cy="21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740AE73-4498-E8CA-FA69-720D128D800E}"/>
              </a:ext>
            </a:extLst>
          </p:cNvPr>
          <p:cNvSpPr txBox="1"/>
          <p:nvPr/>
        </p:nvSpPr>
        <p:spPr>
          <a:xfrm>
            <a:off x="9376238" y="4290305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AD0AAD-440B-A76B-CC6B-024D1F4A59AB}"/>
              </a:ext>
            </a:extLst>
          </p:cNvPr>
          <p:cNvSpPr txBox="1"/>
          <p:nvPr/>
        </p:nvSpPr>
        <p:spPr>
          <a:xfrm>
            <a:off x="9508589" y="6911208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</TotalTime>
  <Words>387</Words>
  <Application>Microsoft Office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Rajesh, Sreshtaa</cp:lastModifiedBy>
  <cp:revision>220</cp:revision>
  <dcterms:created xsi:type="dcterms:W3CDTF">2017-09-13T18:27:54Z</dcterms:created>
  <dcterms:modified xsi:type="dcterms:W3CDTF">2022-05-09T22:28:32Z</dcterms:modified>
</cp:coreProperties>
</file>